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64" r:id="rId4"/>
    <p:sldId id="267" r:id="rId5"/>
    <p:sldId id="268" r:id="rId6"/>
    <p:sldId id="265" r:id="rId7"/>
    <p:sldId id="269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21"/>
  </p:normalViewPr>
  <p:slideViewPr>
    <p:cSldViewPr snapToGrid="0" snapToObjects="1">
      <p:cViewPr varScale="1">
        <p:scale>
          <a:sx n="91" d="100"/>
          <a:sy n="91" d="100"/>
        </p:scale>
        <p:origin x="170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5800" y="1346947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85800" y="4282763"/>
            <a:ext cx="7772400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85800" y="1484779"/>
            <a:ext cx="7772400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>
            <a:grpSpLocks noChangeAspect="1"/>
          </p:cNvGrpSpPr>
          <p:nvPr/>
        </p:nvGrpSpPr>
        <p:grpSpPr>
          <a:xfrm>
            <a:off x="7234780" y="4107023"/>
            <a:ext cx="914400" cy="914400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59333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6400" b="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12805" y="6272785"/>
            <a:ext cx="474573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244280" y="4227195"/>
            <a:ext cx="895401" cy="640080"/>
          </a:xfrm>
        </p:spPr>
        <p:txBody>
          <a:bodyPr/>
          <a:lstStyle>
            <a:lvl1pPr>
              <a:defRPr sz="2800" b="1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894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547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>
            <a:lvl1pPr>
              <a:defRPr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38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562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6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0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1800" b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6099" y="6272784"/>
            <a:ext cx="4745736" cy="365125"/>
          </a:xfrm>
        </p:spPr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633862" y="2430623"/>
            <a:ext cx="914400" cy="914400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450" y="2508607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16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2218" y="2194560"/>
            <a:ext cx="365760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88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0793" y="2048256"/>
            <a:ext cx="365760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0793" y="2743200"/>
            <a:ext cx="365760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72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79669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05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084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35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13" name="Oval 12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4" name="Oval 13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808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8522664" y="6255258"/>
            <a:ext cx="393192" cy="393192"/>
            <a:chOff x="8532189" y="5068824"/>
            <a:chExt cx="393192" cy="393192"/>
          </a:xfrm>
        </p:grpSpPr>
        <p:sp>
          <p:nvSpPr>
            <p:cNvPr id="8" name="Oval 7"/>
            <p:cNvSpPr>
              <a:spLocks noChangeAspect="1"/>
            </p:cNvSpPr>
            <p:nvPr/>
          </p:nvSpPr>
          <p:spPr>
            <a:xfrm>
              <a:off x="8532189" y="5068824"/>
              <a:ext cx="393192" cy="393192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9" name="Oval 8"/>
            <p:cNvSpPr>
              <a:spLocks noChangeAspect="1"/>
            </p:cNvSpPr>
            <p:nvPr/>
          </p:nvSpPr>
          <p:spPr>
            <a:xfrm>
              <a:off x="8568766" y="5105400"/>
              <a:ext cx="320039" cy="320040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21408"/>
            <a:ext cx="7772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236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3/25/25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 spc="-7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4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b="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Peticioni Qytetar dhe Ndryshimet Rregullatore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Hartuar nga: Prof. Asoc. Dr. Enkeleda Olldashi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t>Kuadri Ligjor dhe Rregullator mbi Peticionet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dirty="0"/>
              <a:t> </a:t>
            </a:r>
            <a:r>
              <a:rPr sz="2600" dirty="0" err="1"/>
              <a:t>Neni</a:t>
            </a:r>
            <a:r>
              <a:rPr sz="2600" dirty="0"/>
              <a:t> 48 </a:t>
            </a:r>
            <a:r>
              <a:rPr sz="2600" dirty="0" err="1"/>
              <a:t>i</a:t>
            </a:r>
            <a:r>
              <a:rPr sz="2600" dirty="0"/>
              <a:t> </a:t>
            </a:r>
            <a:r>
              <a:rPr sz="2600" dirty="0" err="1"/>
              <a:t>Kushtetutës</a:t>
            </a:r>
            <a:r>
              <a:rPr sz="2600" dirty="0"/>
              <a:t> - e </a:t>
            </a:r>
            <a:r>
              <a:rPr sz="2600" dirty="0" err="1"/>
              <a:t>drejta</a:t>
            </a:r>
            <a:r>
              <a:rPr sz="2600" dirty="0"/>
              <a:t> </a:t>
            </a:r>
            <a:r>
              <a:rPr sz="2600" dirty="0" err="1"/>
              <a:t>për</a:t>
            </a:r>
            <a:r>
              <a:rPr sz="2600" dirty="0"/>
              <a:t> </a:t>
            </a:r>
            <a:r>
              <a:rPr sz="2600" dirty="0" err="1"/>
              <a:t>t'iu</a:t>
            </a:r>
            <a:r>
              <a:rPr sz="2600" dirty="0"/>
              <a:t> </a:t>
            </a:r>
            <a:r>
              <a:rPr sz="2600" dirty="0" err="1"/>
              <a:t>drejtuar</a:t>
            </a:r>
            <a:r>
              <a:rPr sz="2600" dirty="0"/>
              <a:t> </a:t>
            </a:r>
            <a:r>
              <a:rPr sz="2600" dirty="0" err="1"/>
              <a:t>organeve</a:t>
            </a:r>
            <a:r>
              <a:rPr sz="2600" dirty="0"/>
              <a:t> </a:t>
            </a:r>
            <a:r>
              <a:rPr sz="2600" dirty="0" err="1"/>
              <a:t>publike</a:t>
            </a:r>
            <a:r>
              <a:rPr sz="2600" dirty="0"/>
              <a:t>.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sz="2600" dirty="0" err="1"/>
              <a:t>Neni</a:t>
            </a:r>
            <a:r>
              <a:rPr sz="2600" dirty="0"/>
              <a:t> 104 </a:t>
            </a:r>
            <a:r>
              <a:rPr sz="2600" dirty="0" err="1"/>
              <a:t>i</a:t>
            </a:r>
            <a:r>
              <a:rPr sz="2600" dirty="0"/>
              <a:t> </a:t>
            </a:r>
            <a:r>
              <a:rPr sz="2600" dirty="0" err="1"/>
              <a:t>Rregullores</a:t>
            </a:r>
            <a:r>
              <a:rPr sz="2600" dirty="0"/>
              <a:t> </a:t>
            </a:r>
            <a:r>
              <a:rPr sz="2600" dirty="0" err="1"/>
              <a:t>së</a:t>
            </a:r>
            <a:r>
              <a:rPr sz="2600" dirty="0"/>
              <a:t> </a:t>
            </a:r>
            <a:r>
              <a:rPr sz="2600" dirty="0" err="1"/>
              <a:t>Kuvendit</a:t>
            </a:r>
            <a:r>
              <a:rPr sz="2600" dirty="0"/>
              <a:t> - </a:t>
            </a:r>
            <a:r>
              <a:rPr sz="2600" dirty="0" err="1"/>
              <a:t>rregullat</a:t>
            </a:r>
            <a:r>
              <a:rPr sz="2600" dirty="0"/>
              <a:t> </a:t>
            </a:r>
            <a:r>
              <a:rPr sz="2600" dirty="0" err="1"/>
              <a:t>mbi</a:t>
            </a:r>
            <a:r>
              <a:rPr sz="2600" dirty="0"/>
              <a:t> </a:t>
            </a:r>
            <a:r>
              <a:rPr sz="2600" dirty="0" err="1"/>
              <a:t>shqyrtimin</a:t>
            </a:r>
            <a:r>
              <a:rPr sz="2600" dirty="0"/>
              <a:t> e </a:t>
            </a:r>
            <a:r>
              <a:rPr sz="2600" dirty="0" err="1"/>
              <a:t>peticioneve</a:t>
            </a:r>
            <a:r>
              <a:rPr sz="2600" dirty="0"/>
              <a:t>.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sz="2600" dirty="0" err="1"/>
              <a:t>Manuali</a:t>
            </a:r>
            <a:r>
              <a:rPr sz="2600" dirty="0"/>
              <a:t> </a:t>
            </a:r>
            <a:r>
              <a:rPr sz="2600" dirty="0" err="1"/>
              <a:t>mbi</a:t>
            </a:r>
            <a:r>
              <a:rPr sz="2600" dirty="0"/>
              <a:t> </a:t>
            </a:r>
            <a:r>
              <a:rPr sz="2600" dirty="0" err="1"/>
              <a:t>Pjesëmarrjen</a:t>
            </a:r>
            <a:r>
              <a:rPr sz="2600" dirty="0"/>
              <a:t> e </a:t>
            </a:r>
            <a:r>
              <a:rPr sz="2600" dirty="0" err="1"/>
              <a:t>Publikut</a:t>
            </a:r>
            <a:r>
              <a:rPr sz="2600" dirty="0"/>
              <a:t> - </a:t>
            </a:r>
            <a:r>
              <a:rPr sz="2600" dirty="0" err="1"/>
              <a:t>rregullat</a:t>
            </a:r>
            <a:r>
              <a:rPr sz="2600" dirty="0"/>
              <a:t> </a:t>
            </a:r>
            <a:r>
              <a:rPr sz="2600" dirty="0" err="1"/>
              <a:t>mbi</a:t>
            </a:r>
            <a:r>
              <a:rPr sz="2600" dirty="0"/>
              <a:t> </a:t>
            </a:r>
            <a:r>
              <a:rPr sz="2600" dirty="0" err="1"/>
              <a:t>procesin</a:t>
            </a:r>
            <a:r>
              <a:rPr sz="2600" dirty="0"/>
              <a:t> e </a:t>
            </a:r>
            <a:r>
              <a:rPr sz="2600" dirty="0" err="1"/>
              <a:t>peticioneve</a:t>
            </a:r>
            <a:r>
              <a:rPr sz="2600" dirty="0"/>
              <a:t>.</a:t>
            </a:r>
            <a:endParaRPr lang="en-US" sz="2600" dirty="0"/>
          </a:p>
          <a:p>
            <a:pPr>
              <a:buFont typeface="Wingdings" pitchFamily="2" charset="2"/>
              <a:buChar char="Ø"/>
            </a:pPr>
            <a:r>
              <a:rPr sz="2600" dirty="0" err="1">
                <a:solidFill>
                  <a:schemeClr val="accent2"/>
                </a:solidFill>
              </a:rPr>
              <a:t>Udhëzuesi</a:t>
            </a:r>
            <a:r>
              <a:rPr sz="2600" dirty="0">
                <a:solidFill>
                  <a:schemeClr val="accent2"/>
                </a:solidFill>
              </a:rPr>
              <a:t> </a:t>
            </a:r>
            <a:r>
              <a:rPr sz="2600" dirty="0" err="1">
                <a:solidFill>
                  <a:schemeClr val="accent2"/>
                </a:solidFill>
              </a:rPr>
              <a:t>për</a:t>
            </a:r>
            <a:r>
              <a:rPr sz="2600" dirty="0">
                <a:solidFill>
                  <a:schemeClr val="accent2"/>
                </a:solidFill>
              </a:rPr>
              <a:t> </a:t>
            </a:r>
            <a:r>
              <a:rPr sz="2600" dirty="0" err="1">
                <a:solidFill>
                  <a:schemeClr val="accent2"/>
                </a:solidFill>
              </a:rPr>
              <a:t>Shqyrtimin</a:t>
            </a:r>
            <a:r>
              <a:rPr sz="2600" dirty="0">
                <a:solidFill>
                  <a:schemeClr val="accent2"/>
                </a:solidFill>
              </a:rPr>
              <a:t> e </a:t>
            </a:r>
            <a:r>
              <a:rPr sz="2600" dirty="0" err="1">
                <a:solidFill>
                  <a:schemeClr val="accent2"/>
                </a:solidFill>
              </a:rPr>
              <a:t>Peticioneve</a:t>
            </a:r>
            <a:r>
              <a:rPr sz="2600" dirty="0">
                <a:solidFill>
                  <a:schemeClr val="accent2"/>
                </a:solidFill>
              </a:rPr>
              <a:t> - </a:t>
            </a:r>
            <a:r>
              <a:rPr sz="2600" dirty="0" err="1">
                <a:solidFill>
                  <a:schemeClr val="accent2"/>
                </a:solidFill>
              </a:rPr>
              <a:t>përfshirja</a:t>
            </a:r>
            <a:r>
              <a:rPr sz="2600" dirty="0">
                <a:solidFill>
                  <a:schemeClr val="accent2"/>
                </a:solidFill>
              </a:rPr>
              <a:t> e </a:t>
            </a:r>
            <a:r>
              <a:rPr sz="2600" dirty="0" err="1">
                <a:solidFill>
                  <a:schemeClr val="accent2"/>
                </a:solidFill>
              </a:rPr>
              <a:t>standardeve</a:t>
            </a:r>
            <a:r>
              <a:rPr sz="2600" dirty="0">
                <a:solidFill>
                  <a:schemeClr val="accent2"/>
                </a:solidFill>
              </a:rPr>
              <a:t> </a:t>
            </a:r>
            <a:r>
              <a:rPr sz="2600" dirty="0" err="1">
                <a:solidFill>
                  <a:schemeClr val="accent2"/>
                </a:solidFill>
              </a:rPr>
              <a:t>të</a:t>
            </a:r>
            <a:r>
              <a:rPr sz="2600" dirty="0">
                <a:solidFill>
                  <a:schemeClr val="accent2"/>
                </a:solidFill>
              </a:rPr>
              <a:t> </a:t>
            </a:r>
            <a:r>
              <a:rPr sz="2600" dirty="0" err="1">
                <a:solidFill>
                  <a:schemeClr val="accent2"/>
                </a:solidFill>
              </a:rPr>
              <a:t>reja</a:t>
            </a:r>
            <a:r>
              <a:rPr lang="en-US" sz="2600" dirty="0">
                <a:solidFill>
                  <a:schemeClr val="accent2"/>
                </a:solidFill>
              </a:rPr>
              <a:t> (</a:t>
            </a:r>
            <a:r>
              <a:rPr lang="en-US" sz="2600" dirty="0" err="1">
                <a:solidFill>
                  <a:schemeClr val="accent2"/>
                </a:solidFill>
              </a:rPr>
              <a:t>Rekomandim</a:t>
            </a:r>
            <a:r>
              <a:rPr lang="en-US" sz="2600" dirty="0">
                <a:solidFill>
                  <a:schemeClr val="accent2"/>
                </a:solidFill>
              </a:rPr>
              <a:t>)</a:t>
            </a:r>
            <a:r>
              <a:rPr sz="2600" dirty="0">
                <a:solidFill>
                  <a:schemeClr val="accent2"/>
                </a:solidFill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Modeli Gjerman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sz="2400" dirty="0" err="1">
                <a:cs typeface="Times New Roman" panose="02020603050405020304" pitchFamily="18" charset="0"/>
              </a:rPr>
              <a:t>Bundestagu</a:t>
            </a:r>
            <a:r>
              <a:rPr sz="2400" dirty="0">
                <a:cs typeface="Times New Roman" panose="02020603050405020304" pitchFamily="18" charset="0"/>
              </a:rPr>
              <a:t> ka </a:t>
            </a:r>
            <a:r>
              <a:rPr sz="2400" dirty="0" err="1">
                <a:cs typeface="Times New Roman" panose="02020603050405020304" pitchFamily="18" charset="0"/>
              </a:rPr>
              <a:t>një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Komision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të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Posaçëm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për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Peticionet</a:t>
            </a:r>
            <a:r>
              <a:rPr sz="2400" dirty="0">
                <a:cs typeface="Times New Roman" panose="02020603050405020304" pitchFamily="18" charset="0"/>
              </a:rPr>
              <a:t>.</a:t>
            </a:r>
            <a:endParaRPr lang="en-US" sz="2400" dirty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sz="2400" dirty="0" err="1">
                <a:cs typeface="Times New Roman" panose="02020603050405020304" pitchFamily="18" charset="0"/>
              </a:rPr>
              <a:t>Detyrim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për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përgjigje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të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arsyetuar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brenda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afatit</a:t>
            </a:r>
            <a:r>
              <a:rPr sz="2400" dirty="0">
                <a:cs typeface="Times New Roman" panose="02020603050405020304" pitchFamily="18" charset="0"/>
              </a:rPr>
              <a:t>.</a:t>
            </a:r>
            <a:endParaRPr lang="en-US" sz="2400" dirty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sz="2400" dirty="0" err="1">
                <a:cs typeface="Times New Roman" panose="02020603050405020304" pitchFamily="18" charset="0"/>
              </a:rPr>
              <a:t>Publikimi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i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peticioneve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në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platformën</a:t>
            </a:r>
            <a:r>
              <a:rPr sz="2400" dirty="0">
                <a:cs typeface="Times New Roman" panose="02020603050405020304" pitchFamily="18" charset="0"/>
              </a:rPr>
              <a:t> online.</a:t>
            </a:r>
            <a:endParaRPr lang="en-US" sz="2400" dirty="0"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sz="2400" dirty="0" err="1">
                <a:cs typeface="Times New Roman" panose="02020603050405020304" pitchFamily="18" charset="0"/>
              </a:rPr>
              <a:t>Monitorim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dhe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raportim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periodik</a:t>
            </a:r>
            <a:r>
              <a:rPr sz="2400" dirty="0">
                <a:cs typeface="Times New Roman" panose="02020603050405020304" pitchFamily="18" charset="0"/>
              </a:rPr>
              <a:t> </a:t>
            </a:r>
            <a:r>
              <a:rPr sz="2400" dirty="0" err="1">
                <a:cs typeface="Times New Roman" panose="02020603050405020304" pitchFamily="18" charset="0"/>
              </a:rPr>
              <a:t>në</a:t>
            </a:r>
            <a:r>
              <a:rPr sz="2400" dirty="0">
                <a:cs typeface="Times New Roman" panose="02020603050405020304" pitchFamily="18" charset="0"/>
              </a:rPr>
              <a:t> Bundestag.</a:t>
            </a:r>
          </a:p>
        </p:txBody>
      </p:sp>
    </p:spTree>
    <p:extLst>
      <p:ext uri="{BB962C8B-B14F-4D97-AF65-F5344CB8AC3E}">
        <p14:creationId xmlns:p14="http://schemas.microsoft.com/office/powerpoint/2010/main" val="592650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Modeli Britanik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sz="2400" dirty="0" err="1"/>
              <a:t>Komision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posaçëm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shqyrtimin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sz="2400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sz="2400" dirty="0" err="1"/>
              <a:t>Pranimi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peticioneve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formë</a:t>
            </a:r>
            <a:r>
              <a:rPr sz="2400" dirty="0"/>
              <a:t> online.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drejtë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përfaqësim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diskutim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Parlament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Kërkesa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përgjigje</a:t>
            </a:r>
            <a:r>
              <a:rPr sz="2400" dirty="0"/>
              <a:t> </a:t>
            </a:r>
            <a:r>
              <a:rPr sz="2400" dirty="0" err="1"/>
              <a:t>brenda</a:t>
            </a:r>
            <a:r>
              <a:rPr sz="2400" dirty="0"/>
              <a:t> </a:t>
            </a:r>
            <a:r>
              <a:rPr sz="2400" dirty="0" err="1"/>
              <a:t>një</a:t>
            </a:r>
            <a:r>
              <a:rPr sz="2400" dirty="0"/>
              <a:t> </a:t>
            </a:r>
            <a:r>
              <a:rPr sz="2400" dirty="0" err="1"/>
              <a:t>afati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përcaktuar</a:t>
            </a:r>
            <a:r>
              <a:rPr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287684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t>Modeli i Bashkimit Europian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sz="2400" dirty="0" err="1"/>
              <a:t>Komitet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përhershëm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peticionet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Parlamentin</a:t>
            </a:r>
            <a:r>
              <a:rPr sz="2400" dirty="0"/>
              <a:t> </a:t>
            </a:r>
            <a:r>
              <a:rPr sz="2400" dirty="0" err="1"/>
              <a:t>Europian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Platformë</a:t>
            </a:r>
            <a:r>
              <a:rPr sz="2400" dirty="0"/>
              <a:t> online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dorëzimin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Detyrimi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shqyrtim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përgjigje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arsyetuar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Monitorim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raportim</a:t>
            </a:r>
            <a:r>
              <a:rPr sz="2400" dirty="0"/>
              <a:t> </a:t>
            </a:r>
            <a:r>
              <a:rPr sz="2400" dirty="0" err="1"/>
              <a:t>mbi</a:t>
            </a:r>
            <a:r>
              <a:rPr sz="2400" dirty="0"/>
              <a:t> </a:t>
            </a:r>
            <a:r>
              <a:rPr sz="2400" dirty="0" err="1"/>
              <a:t>trajtimin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2747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Problemet në Rregulloren Aktual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sz="2400" dirty="0" err="1"/>
              <a:t>Mungesa</a:t>
            </a:r>
            <a:r>
              <a:rPr sz="2400" dirty="0"/>
              <a:t> e </a:t>
            </a:r>
            <a:r>
              <a:rPr sz="2400" dirty="0" err="1"/>
              <a:t>një</a:t>
            </a:r>
            <a:r>
              <a:rPr sz="2400" dirty="0"/>
              <a:t> </a:t>
            </a:r>
            <a:r>
              <a:rPr sz="2400" dirty="0" err="1"/>
              <a:t>afati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qartë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shqyrtimin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lang="en-US" sz="2400" dirty="0" err="1"/>
              <a:t>Paqartësi</a:t>
            </a:r>
            <a:r>
              <a:rPr lang="en-US" sz="2400" dirty="0"/>
              <a:t> </a:t>
            </a:r>
            <a:r>
              <a:rPr lang="en-US" sz="2400" dirty="0" err="1"/>
              <a:t>në</a:t>
            </a:r>
            <a:r>
              <a:rPr lang="en-US" sz="2400" dirty="0"/>
              <a:t> </a:t>
            </a:r>
            <a:r>
              <a:rPr lang="en-US" sz="2400" dirty="0" err="1"/>
              <a:t>procesin</a:t>
            </a:r>
            <a:r>
              <a:rPr lang="en-US" sz="2400" dirty="0"/>
              <a:t> e </a:t>
            </a:r>
            <a:r>
              <a:rPr lang="en-US" sz="2400" dirty="0" err="1"/>
              <a:t>dorëzimit</a:t>
            </a:r>
            <a:r>
              <a:rPr lang="en-US" sz="2400" dirty="0"/>
              <a:t>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shqyrtimit</a:t>
            </a:r>
            <a:r>
              <a:rPr lang="en-US" sz="2400" dirty="0"/>
              <a:t> (</a:t>
            </a:r>
            <a:r>
              <a:rPr lang="en-US" sz="2400" dirty="0" err="1"/>
              <a:t>aspekti</a:t>
            </a:r>
            <a:r>
              <a:rPr lang="en-US" sz="2400" dirty="0"/>
              <a:t> formal </a:t>
            </a:r>
            <a:r>
              <a:rPr lang="en-US" sz="2400" dirty="0" err="1"/>
              <a:t>dhe</a:t>
            </a:r>
            <a:r>
              <a:rPr lang="en-US" sz="2400" dirty="0"/>
              <a:t> </a:t>
            </a:r>
            <a:r>
              <a:rPr lang="en-US" sz="2400" dirty="0" err="1"/>
              <a:t>përmbajtësor</a:t>
            </a:r>
            <a:r>
              <a:rPr lang="en-US" sz="2400" dirty="0"/>
              <a:t>)</a:t>
            </a:r>
          </a:p>
          <a:p>
            <a:pPr>
              <a:buFont typeface="Wingdings" pitchFamily="2" charset="2"/>
              <a:buChar char="v"/>
            </a:pPr>
            <a:r>
              <a:rPr lang="en-US" sz="2400" dirty="0" err="1"/>
              <a:t>Mungesa</a:t>
            </a:r>
            <a:r>
              <a:rPr lang="en-US" sz="2400" dirty="0"/>
              <a:t> e </a:t>
            </a:r>
            <a:r>
              <a:rPr lang="en-US" sz="2400" dirty="0" err="1"/>
              <a:t>mundësisë</a:t>
            </a:r>
            <a:r>
              <a:rPr lang="en-US" sz="2400" dirty="0"/>
              <a:t> </a:t>
            </a:r>
            <a:r>
              <a:rPr lang="en-US" sz="2400" dirty="0" err="1"/>
              <a:t>për</a:t>
            </a:r>
            <a:r>
              <a:rPr lang="en-US" sz="2400" dirty="0"/>
              <a:t> </a:t>
            </a:r>
            <a:r>
              <a:rPr lang="en-US" sz="2400" dirty="0" err="1"/>
              <a:t>dorëzim</a:t>
            </a:r>
            <a:r>
              <a:rPr lang="en-US" sz="2400" dirty="0"/>
              <a:t> </a:t>
            </a:r>
            <a:r>
              <a:rPr lang="en-US" sz="2400" dirty="0" err="1"/>
              <a:t>elektronik</a:t>
            </a:r>
            <a:r>
              <a:rPr sz="2400" dirty="0"/>
              <a:t>.</a:t>
            </a:r>
            <a:endParaRPr lang="en-US" sz="2400" dirty="0"/>
          </a:p>
          <a:p>
            <a:pPr>
              <a:buFont typeface="Wingdings" pitchFamily="2" charset="2"/>
              <a:buChar char="v"/>
            </a:pPr>
            <a:r>
              <a:rPr sz="2400" dirty="0" err="1"/>
              <a:t>Nuk</a:t>
            </a:r>
            <a:r>
              <a:rPr sz="2400" dirty="0"/>
              <a:t> </a:t>
            </a:r>
            <a:r>
              <a:rPr sz="2400" dirty="0" err="1"/>
              <a:t>parashikohet</a:t>
            </a:r>
            <a:r>
              <a:rPr sz="2400" dirty="0"/>
              <a:t> </a:t>
            </a:r>
            <a:r>
              <a:rPr sz="2400" dirty="0" err="1"/>
              <a:t>detyrimi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debat</a:t>
            </a:r>
            <a:r>
              <a:rPr sz="2400" dirty="0"/>
              <a:t>/</a:t>
            </a:r>
            <a:r>
              <a:rPr sz="2400" dirty="0" err="1"/>
              <a:t>diskutim</a:t>
            </a:r>
            <a:r>
              <a:rPr sz="2400" dirty="0"/>
              <a:t> </a:t>
            </a:r>
            <a:r>
              <a:rPr sz="2400" dirty="0" err="1"/>
              <a:t>parlamentar</a:t>
            </a:r>
            <a:r>
              <a:rPr sz="2400" dirty="0"/>
              <a:t> </a:t>
            </a:r>
            <a:r>
              <a:rPr sz="2400" dirty="0" err="1"/>
              <a:t>mbi</a:t>
            </a:r>
            <a:r>
              <a:rPr sz="2400" dirty="0"/>
              <a:t> </a:t>
            </a:r>
            <a:r>
              <a:rPr sz="2400" dirty="0" err="1"/>
              <a:t>peticionet</a:t>
            </a:r>
            <a:r>
              <a:rPr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08462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/>
          <a:lstStyle/>
          <a:p>
            <a:r>
              <a:t>Ndryshimet Kryesore të Propozuara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44394"/>
            <a:ext cx="7772400" cy="4427806"/>
          </a:xfrm>
        </p:spPr>
        <p:txBody>
          <a:bodyPr/>
          <a:lstStyle/>
          <a:p>
            <a:pPr marL="0" indent="0">
              <a:buNone/>
            </a:pPr>
            <a:r>
              <a:rPr sz="2400" dirty="0"/>
              <a:t>✅ </a:t>
            </a:r>
            <a:r>
              <a:rPr sz="2400" dirty="0" err="1">
                <a:solidFill>
                  <a:schemeClr val="accent2"/>
                </a:solidFill>
              </a:rPr>
              <a:t>Krijimi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i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një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Komisioni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të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specializuar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për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Peticionet</a:t>
            </a:r>
            <a:r>
              <a:rPr lang="en-US" sz="2400" dirty="0">
                <a:solidFill>
                  <a:schemeClr val="accent2"/>
                </a:solidFill>
              </a:rPr>
              <a:t> </a:t>
            </a:r>
            <a:r>
              <a:rPr sz="2400" dirty="0">
                <a:solidFill>
                  <a:schemeClr val="accent2"/>
                </a:solidFill>
              </a:rPr>
              <a:t>(</a:t>
            </a:r>
            <a:r>
              <a:rPr sz="2400" dirty="0" err="1">
                <a:solidFill>
                  <a:schemeClr val="accent2"/>
                </a:solidFill>
              </a:rPr>
              <a:t>bazuar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në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modelet</a:t>
            </a:r>
            <a:r>
              <a:rPr sz="2400" dirty="0">
                <a:solidFill>
                  <a:schemeClr val="accent2"/>
                </a:solidFill>
              </a:rPr>
              <a:t> </a:t>
            </a:r>
            <a:r>
              <a:rPr sz="2400" dirty="0" err="1">
                <a:solidFill>
                  <a:schemeClr val="accent2"/>
                </a:solidFill>
              </a:rPr>
              <a:t>ndërkombëtare</a:t>
            </a:r>
            <a:r>
              <a:rPr sz="2400" dirty="0">
                <a:solidFill>
                  <a:schemeClr val="accent2"/>
                </a:solidFill>
              </a:rPr>
              <a:t>).</a:t>
            </a:r>
          </a:p>
          <a:p>
            <a:pPr marL="0" indent="0">
              <a:buNone/>
            </a:pPr>
            <a:r>
              <a:rPr sz="2400" dirty="0"/>
              <a:t>✅ </a:t>
            </a:r>
            <a:r>
              <a:rPr sz="2400" dirty="0" err="1"/>
              <a:t>Miratimi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një</a:t>
            </a:r>
            <a:r>
              <a:rPr sz="2400" dirty="0"/>
              <a:t> </a:t>
            </a:r>
            <a:r>
              <a:rPr sz="2400" dirty="0" err="1"/>
              <a:t>udhëzuesi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formatit</a:t>
            </a:r>
            <a:r>
              <a:rPr sz="2400" dirty="0"/>
              <a:t> </a:t>
            </a:r>
            <a:r>
              <a:rPr sz="2400" dirty="0" err="1"/>
              <a:t>përkatës</a:t>
            </a:r>
            <a:r>
              <a:rPr lang="en-US"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paraqitjen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shqyrtimin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sz="2400" dirty="0"/>
              <a:t>.</a:t>
            </a:r>
          </a:p>
          <a:p>
            <a:pPr marL="0" indent="0">
              <a:buNone/>
            </a:pPr>
            <a:r>
              <a:rPr sz="2400" dirty="0"/>
              <a:t>✅ </a:t>
            </a:r>
            <a:r>
              <a:rPr sz="2400" dirty="0" err="1"/>
              <a:t>Trajtimi</a:t>
            </a:r>
            <a:r>
              <a:rPr sz="2400" dirty="0"/>
              <a:t> </a:t>
            </a:r>
            <a:r>
              <a:rPr sz="2400" dirty="0" err="1"/>
              <a:t>paraprak</a:t>
            </a:r>
            <a:r>
              <a:rPr sz="2400" dirty="0"/>
              <a:t> </a:t>
            </a:r>
            <a:r>
              <a:rPr sz="2400" dirty="0" err="1"/>
              <a:t>nga</a:t>
            </a:r>
            <a:r>
              <a:rPr sz="2400" dirty="0"/>
              <a:t> </a:t>
            </a:r>
            <a:r>
              <a:rPr sz="2400" dirty="0" err="1"/>
              <a:t>Konferenca</a:t>
            </a:r>
            <a:r>
              <a:rPr sz="2400" dirty="0"/>
              <a:t> e </a:t>
            </a:r>
            <a:r>
              <a:rPr sz="2400" dirty="0" err="1"/>
              <a:t>Kryetarëve</a:t>
            </a:r>
            <a:r>
              <a:rPr lang="en-US"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siguruar</a:t>
            </a:r>
            <a:r>
              <a:rPr sz="2400" dirty="0"/>
              <a:t> </a:t>
            </a:r>
            <a:r>
              <a:rPr sz="2400" dirty="0" err="1"/>
              <a:t>efektivitet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koordinim</a:t>
            </a:r>
            <a:r>
              <a:rPr sz="2400" dirty="0"/>
              <a:t>.</a:t>
            </a:r>
          </a:p>
          <a:p>
            <a:pPr marL="0" indent="0">
              <a:buNone/>
            </a:pPr>
            <a:r>
              <a:rPr sz="2400" dirty="0"/>
              <a:t>✅ </a:t>
            </a:r>
            <a:r>
              <a:rPr sz="2400" dirty="0" err="1"/>
              <a:t>Përcaktimi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afateve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qarta</a:t>
            </a:r>
            <a:r>
              <a:rPr lang="en-US"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shqyrtim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përgjigje</a:t>
            </a:r>
            <a:r>
              <a:rPr sz="2400" dirty="0"/>
              <a:t>.</a:t>
            </a:r>
          </a:p>
          <a:p>
            <a:pPr marL="0" indent="0">
              <a:buNone/>
            </a:pPr>
            <a:r>
              <a:rPr sz="2400" dirty="0"/>
              <a:t>✅ </a:t>
            </a:r>
            <a:r>
              <a:rPr sz="2400" dirty="0" err="1"/>
              <a:t>Monitorimi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raportimi</a:t>
            </a:r>
            <a:r>
              <a:rPr sz="2400" dirty="0"/>
              <a:t> </a:t>
            </a:r>
            <a:r>
              <a:rPr sz="2400" dirty="0" err="1"/>
              <a:t>periodik</a:t>
            </a:r>
            <a:r>
              <a:rPr sz="2400" dirty="0"/>
              <a:t> </a:t>
            </a:r>
            <a:r>
              <a:rPr sz="2400" dirty="0" err="1"/>
              <a:t>mbi</a:t>
            </a:r>
            <a:r>
              <a:rPr sz="2400" dirty="0"/>
              <a:t> </a:t>
            </a:r>
            <a:r>
              <a:rPr sz="2400" dirty="0" err="1"/>
              <a:t>shqyrtimin</a:t>
            </a:r>
            <a:r>
              <a:rPr sz="2400" dirty="0"/>
              <a:t> e </a:t>
            </a:r>
            <a:r>
              <a:rPr sz="2400" dirty="0" err="1"/>
              <a:t>peticioneve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siguruar</a:t>
            </a:r>
            <a:r>
              <a:rPr sz="2400" dirty="0"/>
              <a:t> </a:t>
            </a:r>
            <a:r>
              <a:rPr sz="2400" dirty="0" err="1"/>
              <a:t>transparencë</a:t>
            </a:r>
            <a:r>
              <a:rPr sz="2400" dirty="0"/>
              <a:t>.</a:t>
            </a:r>
          </a:p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250018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Ndryshimet në Rregullore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✅ </a:t>
            </a:r>
            <a:r>
              <a:rPr sz="2400" dirty="0" err="1"/>
              <a:t>Përcaktimi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formatit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dorëzim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përmbajtje</a:t>
            </a:r>
            <a:r>
              <a:rPr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✅ </a:t>
            </a:r>
            <a:r>
              <a:rPr sz="2400" dirty="0" err="1"/>
              <a:t>Detyrimi</a:t>
            </a:r>
            <a:r>
              <a:rPr sz="2400" dirty="0"/>
              <a:t> </a:t>
            </a:r>
            <a:r>
              <a:rPr sz="2400" dirty="0" err="1"/>
              <a:t>për</a:t>
            </a:r>
            <a:r>
              <a:rPr sz="2400" dirty="0"/>
              <a:t> </a:t>
            </a:r>
            <a:r>
              <a:rPr sz="2400" dirty="0" err="1"/>
              <a:t>dëgjim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përfaqësim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seancë</a:t>
            </a:r>
            <a:r>
              <a:rPr sz="2400" dirty="0"/>
              <a:t> </a:t>
            </a:r>
            <a:r>
              <a:rPr sz="2400" dirty="0" err="1"/>
              <a:t>plenare</a:t>
            </a:r>
            <a:r>
              <a:rPr sz="2400" dirty="0"/>
              <a:t>.</a:t>
            </a:r>
          </a:p>
          <a:p>
            <a:pPr marL="0" indent="0">
              <a:buNone/>
            </a:pPr>
            <a:r>
              <a:rPr lang="en-US" sz="2400" dirty="0"/>
              <a:t>✅ </a:t>
            </a:r>
            <a:r>
              <a:rPr sz="2400" dirty="0" err="1"/>
              <a:t>Pranimi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peticioneve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formë</a:t>
            </a:r>
            <a:r>
              <a:rPr sz="2400" dirty="0"/>
              <a:t> </a:t>
            </a:r>
            <a:r>
              <a:rPr sz="2400" dirty="0" err="1"/>
              <a:t>elektronike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format standard.</a:t>
            </a:r>
          </a:p>
          <a:p>
            <a:pPr marL="0" indent="0">
              <a:buNone/>
            </a:pPr>
            <a:r>
              <a:rPr lang="en-US" sz="2400" dirty="0"/>
              <a:t>✅ </a:t>
            </a:r>
            <a:r>
              <a:rPr sz="2400" dirty="0" err="1"/>
              <a:t>Publikimi</a:t>
            </a:r>
            <a:r>
              <a:rPr sz="2400" dirty="0"/>
              <a:t> </a:t>
            </a:r>
            <a:r>
              <a:rPr sz="2400" dirty="0" err="1"/>
              <a:t>i</a:t>
            </a:r>
            <a:r>
              <a:rPr sz="2400" dirty="0"/>
              <a:t> </a:t>
            </a:r>
            <a:r>
              <a:rPr sz="2400" dirty="0" err="1"/>
              <a:t>peticioneve</a:t>
            </a:r>
            <a:r>
              <a:rPr sz="2400" dirty="0"/>
              <a:t> </a:t>
            </a:r>
            <a:r>
              <a:rPr sz="2400" dirty="0" err="1"/>
              <a:t>dhe</a:t>
            </a:r>
            <a:r>
              <a:rPr sz="2400" dirty="0"/>
              <a:t> </a:t>
            </a:r>
            <a:r>
              <a:rPr sz="2400" dirty="0" err="1"/>
              <a:t>statusit</a:t>
            </a:r>
            <a:r>
              <a:rPr sz="2400" dirty="0"/>
              <a:t> </a:t>
            </a:r>
            <a:r>
              <a:rPr sz="2400" dirty="0" err="1"/>
              <a:t>të</a:t>
            </a:r>
            <a:r>
              <a:rPr sz="2400" dirty="0"/>
              <a:t> </a:t>
            </a:r>
            <a:r>
              <a:rPr sz="2400" dirty="0" err="1"/>
              <a:t>tyre</a:t>
            </a:r>
            <a:r>
              <a:rPr sz="2400" dirty="0"/>
              <a:t> </a:t>
            </a:r>
            <a:r>
              <a:rPr sz="2400" dirty="0" err="1"/>
              <a:t>në</a:t>
            </a:r>
            <a:r>
              <a:rPr sz="2400" dirty="0"/>
              <a:t> </a:t>
            </a:r>
            <a:r>
              <a:rPr sz="2400" dirty="0" err="1"/>
              <a:t>platformën</a:t>
            </a:r>
            <a:r>
              <a:rPr sz="2400" dirty="0"/>
              <a:t> </a:t>
            </a:r>
            <a:r>
              <a:rPr sz="2400" dirty="0" err="1"/>
              <a:t>zyrtare</a:t>
            </a:r>
            <a:r>
              <a:rPr sz="2400" dirty="0"/>
              <a:t>.</a:t>
            </a:r>
          </a:p>
          <a:p>
            <a:endParaRPr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{67017FF8-E6B1-B54E-B6E1-F64429A6DCFA}tf10001070</Template>
  <TotalTime>26</TotalTime>
  <Words>345</Words>
  <Application>Microsoft Macintosh PowerPoint</Application>
  <PresentationFormat>On-screen Show (4:3)</PresentationFormat>
  <Paragraphs>38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Rockwell</vt:lpstr>
      <vt:lpstr>Rockwell Condensed</vt:lpstr>
      <vt:lpstr>Rockwell Extra Bold</vt:lpstr>
      <vt:lpstr>Times New Roman</vt:lpstr>
      <vt:lpstr>Wingdings</vt:lpstr>
      <vt:lpstr>Wood Type</vt:lpstr>
      <vt:lpstr>Peticioni Qytetar dhe Ndryshimet Rregullatore</vt:lpstr>
      <vt:lpstr>Kuadri Ligjor dhe Rregullator mbi Peticionet</vt:lpstr>
      <vt:lpstr>Modeli Gjerman</vt:lpstr>
      <vt:lpstr>Modeli Britanik</vt:lpstr>
      <vt:lpstr>Modeli i Bashkimit Europian</vt:lpstr>
      <vt:lpstr>Problemet në Rregulloren Aktual</vt:lpstr>
      <vt:lpstr>Ndryshimet Kryesore të Propozuara</vt:lpstr>
      <vt:lpstr>Ndryshimet në Rregullore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Peticioni Qytetar dhe Ndryshimet Rregullatore</dc:title>
  <dc:subject/>
  <dc:creator/>
  <cp:keywords/>
  <dc:description>generated using python-pptx</dc:description>
  <cp:lastModifiedBy>Microsoft Office User</cp:lastModifiedBy>
  <cp:revision>8</cp:revision>
  <dcterms:created xsi:type="dcterms:W3CDTF">2013-01-27T09:14:16Z</dcterms:created>
  <dcterms:modified xsi:type="dcterms:W3CDTF">2025-03-25T16:46:42Z</dcterms:modified>
  <cp:category/>
</cp:coreProperties>
</file>